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comments/comment19.xml" ContentType="application/vnd.openxmlformats-officedocument.presentationml.comment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omments/comment8.xml" ContentType="application/vnd.openxmlformats-officedocument.presentationml.comments+xml"/>
  <Override PartName="/ppt/comments/comment26.xml" ContentType="application/vnd.openxmlformats-officedocument.presentationml.comment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s/comment15.xml" ContentType="application/vnd.openxmlformats-officedocument.presentationml.comments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s/comment4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22.xml" ContentType="application/vnd.openxmlformats-officedocument.presentationml.comment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comments/comment9.xml" ContentType="application/vnd.openxmlformats-officedocument.presentationml.comments+xml"/>
  <Override PartName="/ppt/comments/comment18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comments/comment7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25.xml" ContentType="application/vnd.openxmlformats-officedocument.presentationml.comment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omments/comment5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23.xml" ContentType="application/vnd.openxmlformats-officedocument.presentationml.comment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omments/comment3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2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comments/comment17.xml" ContentType="application/vnd.openxmlformats-officedocument.presentationml.comment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comments/comment6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24.xml" ContentType="application/vnd.openxmlformats-officedocument.presentationml.comment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63"/>
  </p:notesMasterIdLst>
  <p:handoutMasterIdLst>
    <p:handoutMasterId r:id="rId64"/>
  </p:handoutMasterIdLst>
  <p:sldIdLst>
    <p:sldId id="1055" r:id="rId2"/>
    <p:sldId id="1056" r:id="rId3"/>
    <p:sldId id="1174" r:id="rId4"/>
    <p:sldId id="1144" r:id="rId5"/>
    <p:sldId id="1148" r:id="rId6"/>
    <p:sldId id="1149" r:id="rId7"/>
    <p:sldId id="1173" r:id="rId8"/>
    <p:sldId id="1057" r:id="rId9"/>
    <p:sldId id="1161" r:id="rId10"/>
    <p:sldId id="1164" r:id="rId11"/>
    <p:sldId id="1175" r:id="rId12"/>
    <p:sldId id="1165" r:id="rId13"/>
    <p:sldId id="1176" r:id="rId14"/>
    <p:sldId id="1163" r:id="rId15"/>
    <p:sldId id="1169" r:id="rId16"/>
    <p:sldId id="1170" r:id="rId17"/>
    <p:sldId id="1177" r:id="rId18"/>
    <p:sldId id="1178" r:id="rId19"/>
    <p:sldId id="1179" r:id="rId20"/>
    <p:sldId id="1180" r:id="rId21"/>
    <p:sldId id="1181" r:id="rId22"/>
    <p:sldId id="1182" r:id="rId23"/>
    <p:sldId id="1060" r:id="rId24"/>
    <p:sldId id="1158" r:id="rId25"/>
    <p:sldId id="1183" r:id="rId26"/>
    <p:sldId id="1159" r:id="rId27"/>
    <p:sldId id="1160" r:id="rId28"/>
    <p:sldId id="1184" r:id="rId29"/>
    <p:sldId id="1185" r:id="rId30"/>
    <p:sldId id="1186" r:id="rId31"/>
    <p:sldId id="1187" r:id="rId32"/>
    <p:sldId id="1188" r:id="rId33"/>
    <p:sldId id="1189" r:id="rId34"/>
    <p:sldId id="1190" r:id="rId35"/>
    <p:sldId id="1062" r:id="rId36"/>
    <p:sldId id="1150" r:id="rId37"/>
    <p:sldId id="1151" r:id="rId38"/>
    <p:sldId id="1153" r:id="rId39"/>
    <p:sldId id="1154" r:id="rId40"/>
    <p:sldId id="1155" r:id="rId41"/>
    <p:sldId id="1191" r:id="rId42"/>
    <p:sldId id="1192" r:id="rId43"/>
    <p:sldId id="1193" r:id="rId44"/>
    <p:sldId id="1156" r:id="rId45"/>
    <p:sldId id="1172" r:id="rId46"/>
    <p:sldId id="1083" r:id="rId47"/>
    <p:sldId id="1084" r:id="rId48"/>
    <p:sldId id="1194" r:id="rId49"/>
    <p:sldId id="1085" r:id="rId50"/>
    <p:sldId id="1119" r:id="rId51"/>
    <p:sldId id="1195" r:id="rId52"/>
    <p:sldId id="1086" r:id="rId53"/>
    <p:sldId id="1120" r:id="rId54"/>
    <p:sldId id="1196" r:id="rId55"/>
    <p:sldId id="1121" r:id="rId56"/>
    <p:sldId id="1167" r:id="rId57"/>
    <p:sldId id="1168" r:id="rId58"/>
    <p:sldId id="1171" r:id="rId59"/>
    <p:sldId id="1197" r:id="rId60"/>
    <p:sldId id="1198" r:id="rId61"/>
    <p:sldId id="1166" r:id="rId62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3" name="Abishek" initials="AR [31]" lastIdx="1" clrIdx="22"/>
  <p:cmAuthor id="1" name="Mary Conlee" initials="MC" lastIdx="1" clrIdx="0"/>
  <p:cmAuthor id="24" name="Abishek" initials="AR [38]" lastIdx="1" clrIdx="23"/>
  <p:cmAuthor id="2" name="Mark Kerzner" initials="MK" lastIdx="6" clrIdx="1"/>
  <p:cmAuthor id="25" name="Abishek" initials="AR [39]" lastIdx="1" clrIdx="24"/>
  <p:cmAuthor id="3" name="Mary Beth Conlee" initials="MBC" lastIdx="7" clrIdx="2"/>
  <p:cmAuthor id="26" name="Abishek" initials="AR [40]" lastIdx="1" clrIdx="25"/>
  <p:cmAuthor id="4" name="Michelle" initials="M" lastIdx="5" clrIdx="3"/>
  <p:cmAuthor id="27" name="Abishek" initials="AR [55]" lastIdx="1" clrIdx="26"/>
  <p:cmAuthor id="5" name="Tricia Murphy" initials="TM" lastIdx="4" clrIdx="4">
    <p:extLst/>
  </p:cmAuthor>
  <p:cmAuthor id="28" name="Abishek" initials="AR [56]" lastIdx="1" clrIdx="27"/>
  <p:cmAuthor id="6" name="Abishek" initials="AR [5]" lastIdx="1" clrIdx="5"/>
  <p:cmAuthor id="29" name="Abishek" initials="AR [52]" lastIdx="1" clrIdx="28"/>
  <p:cmAuthor id="7" name="Abishek" initials="AR [2]" lastIdx="1" clrIdx="6"/>
  <p:cmAuthor id="30" name="Abishek" initials="AR [50]" lastIdx="1" clrIdx="29"/>
  <p:cmAuthor id="8" name="Abishek" initials="AR [7]" lastIdx="1" clrIdx="7"/>
  <p:cmAuthor id="31" name="Abishek" initials="AR [51]" lastIdx="1" clrIdx="30"/>
  <p:cmAuthor id="9" name="Abishek" initials="AR [8]" lastIdx="1" clrIdx="8"/>
  <p:cmAuthor id="10" name="Abishek" initials="AR [15]" lastIdx="1" clrIdx="9"/>
  <p:cmAuthor id="11" name="Abishek" initials="AR [16]" lastIdx="1" clrIdx="10"/>
  <p:cmAuthor id="12" name="Abishek" initials="AR [17]" lastIdx="1" clrIdx="11"/>
  <p:cmAuthor id="13" name="Abishek" initials="AR [18]" lastIdx="1" clrIdx="12"/>
  <p:cmAuthor id="14" name="Abishek" initials="AR [19]" lastIdx="1" clrIdx="13"/>
  <p:cmAuthor id="15" name="Abishek" initials="AR [20]" lastIdx="1" clrIdx="14"/>
  <p:cmAuthor id="16" name="Abishek" initials="AR [22]" lastIdx="1" clrIdx="15"/>
  <p:cmAuthor id="17" name="Abishek" initials="AR [25]" lastIdx="1" clrIdx="16"/>
  <p:cmAuthor id="18" name="Abishek" initials="AR [26]" lastIdx="1" clrIdx="17"/>
  <p:cmAuthor id="19" name="Abishek" initials="AR [27]" lastIdx="1" clrIdx="18"/>
  <p:cmAuthor id="20" name="Abishek" initials="AR [28]" lastIdx="1" clrIdx="19"/>
  <p:cmAuthor id="21" name="Abishek" initials="AR [29]" lastIdx="1" clrIdx="20"/>
  <p:cmAuthor id="22" name="Abishek" initials="AR [30]" lastIdx="1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265" autoAdjust="0"/>
    <p:restoredTop sz="85824" autoAdjust="0"/>
  </p:normalViewPr>
  <p:slideViewPr>
    <p:cSldViewPr>
      <p:cViewPr varScale="1">
        <p:scale>
          <a:sx n="62" d="100"/>
          <a:sy n="62" d="100"/>
        </p:scale>
        <p:origin x="-1812" y="-84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2088" y="144"/>
      </p:cViewPr>
      <p:guideLst>
        <p:guide orient="horz" pos="3024"/>
        <p:guide pos="23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20:05:28.193" idx="1">
    <p:pos x="10" y="10"/>
    <p:text>Minor edits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8-08-07T20:17:34.660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20:36:33.444" idx="1">
    <p:pos x="10" y="10"/>
    <p:text>Edits - website added, import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20:38:22.403" idx="1">
    <p:pos x="10" y="10"/>
    <p:text>Slide addition at this location - barplot() with code (comparison matplotlib vs seaborn code length) 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8-08-07T20:38:32.130" idx="1">
    <p:pos x="10" y="10"/>
    <p:text>Slide addition at this location - barplot() with code (comparison matplotlib vs seaborn code length) 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18-08-07T20:39:15.414" idx="1">
    <p:pos x="10" y="10"/>
    <p:text>Slide addition at this location - regplot() with code - Regression plots are essential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20:39:41.655" idx="1">
    <p:pos x="10" y="10"/>
    <p:text>Slide addition at this location - regplot() with code - Regression plots are essential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20:39:45.541" idx="1">
    <p:pos x="10" y="10"/>
    <p:text>Slide addition at this location - regplot() with code - Regression plots are essential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20:39:53.790" idx="1">
    <p:pos x="10" y="10"/>
    <p:text>Slide removal from this location - slide has been added previously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20:40:08.848" idx="1">
    <p:pos x="10" y="10"/>
    <p:text>Slide removal from this location - slide has been added previously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20:43:59.118" idx="1">
    <p:pos x="10" y="10"/>
    <p:text>"REFORMggplot" coded comments for these three slides. They have been presented in the correct order, with consistent formatting with the rest of the slides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8-08-07T20:07:41.915" idx="1">
    <p:pos x="10" y="10"/>
    <p:text>Code Snippet Consistency - (Input: Pink + Bold with arrows), (Output: Black + Non-Bold)</p:tex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20:44:05.709" idx="1">
    <p:pos x="10" y="10"/>
    <p:text>"REFORMggplot" coded comments for these three slides. They have been presented in the correct order, with consistent formatting with the rest of the slides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20:44:08.144" idx="1">
    <p:pos x="10" y="10"/>
    <p:text>"REFORMggplot" coded comments for these three slides. They have been presented in the correct order, with consistent formatting with the rest of the slides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20:57:24.730" idx="1">
    <p:pos x="10" y="10"/>
    <p:text>Consistency formatting</p:tex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8" dt="2018-08-07T20:57:46.430" idx="1">
    <p:pos x="10" y="10"/>
    <p:text>Edit - Boxplot slide with complete working code to understand step by step with the plot (verified in python 3)</p:tex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9" dt="2018-08-07T20:53:23.441" idx="1">
    <p:pos x="10" y="10"/>
    <p:text>Edit - Histogram slide with complete working code to understand step by step with the plot (verified in python 3)</p:tex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0" dt="2018-08-07T20:52:49.639" idx="1">
    <p:pos x="10" y="10"/>
    <p:text>Lab numbers were not at all matching with slides - This is a different convention now, but it can be easily modified to your previous convention</p:tex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1" dt="2018-08-07T20:52:54.765" idx="1">
    <p:pos x="10" y="10"/>
    <p:text>Lab numbers were not at all matching with slides - This is a different convention now, but it can be easily modified to your previous convention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20:09:02.862" idx="1">
    <p:pos x="10" y="10"/>
    <p:text>Edits - combined improved intro slide with all the basic commands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20:10:13.840" idx="1">
    <p:pos x="10" y="10"/>
    <p:text>Edits - Improved consistency with syntax additions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8-08-07T20:16:33.139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20:17:05.425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20:17:08.090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20:17:10.806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20:17:14.192" idx="1">
    <p:pos x="10" y="10"/>
    <p:text>"REFORMmatplotlib" - New content with individual slides for plot(), subplot(), scatter(), bar(), pie(). These are basic necessities of matplotlib and should be on the slides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964577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31845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507487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8906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26146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07691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393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97696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4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57394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97968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27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63257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352039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1907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24696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g.upenn.edu/~joseff/rstudy/summer2010_ggplot2_intro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visualization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: Visualization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 </a:t>
            </a:r>
            <a:r>
              <a:rPr lang="en-US" sz="2000" dirty="0" err="1">
                <a:ea typeface="ＭＳ Ｐゴシック"/>
              </a:rPr>
              <a:t>Visualizaiton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791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F9EA2B-591D-AA40-BCFD-4DA0DF00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and Showing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5CD85F-CE6D-AB4A-91EF-E0974DDD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plot on the items you want to plot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show the plot in a external window: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933267-451D-1043-B454-FC0B3FA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89341A3-3649-7047-8B37-CED5D38F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4339CD13-063F-A749-A610-7B60516B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plt.show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71C7C8D-A4ED-BA40-A8BD-8F5470A67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263719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(x, y)  # Pass in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ndarrays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that you want to plot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621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is python’s native plotting library</a:t>
            </a:r>
          </a:p>
          <a:p>
            <a:r>
              <a:rPr lang="en-US" dirty="0" smtClean="0"/>
              <a:t>It is powerful</a:t>
            </a:r>
            <a:r>
              <a:rPr lang="en-US" dirty="0"/>
              <a:t>, with lots of </a:t>
            </a:r>
            <a:r>
              <a:rPr lang="en-US" dirty="0" smtClean="0"/>
              <a:t>options, not focused </a:t>
            </a:r>
            <a:r>
              <a:rPr lang="en-US" dirty="0"/>
              <a:t>on </a:t>
            </a:r>
            <a:r>
              <a:rPr lang="en-US" dirty="0" smtClean="0"/>
              <a:t>aesthetics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/>
              <a:t>” website - </a:t>
            </a:r>
            <a:r>
              <a:rPr lang="en-US" dirty="0">
                <a:hlinkClick r:id="rId3"/>
              </a:rPr>
              <a:t>https://matplotlib.org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needs to be imported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Plotting data in “x”, “y”</a:t>
            </a:r>
          </a:p>
          <a:p>
            <a:endParaRPr lang="en-US" dirty="0"/>
          </a:p>
          <a:p>
            <a:r>
              <a:rPr lang="en-US" dirty="0" smtClean="0"/>
              <a:t>To show plots</a:t>
            </a:r>
          </a:p>
          <a:p>
            <a:endParaRPr lang="en-US" dirty="0"/>
          </a:p>
          <a:p>
            <a:r>
              <a:rPr lang="en-US" dirty="0" smtClean="0"/>
              <a:t>Saving plots to a file</a:t>
            </a:r>
          </a:p>
          <a:p>
            <a:endParaRPr lang="en-US" dirty="0"/>
          </a:p>
          <a:p>
            <a:r>
              <a:rPr lang="en-US" dirty="0"/>
              <a:t>To show plots inside </a:t>
            </a:r>
            <a:r>
              <a:rPr lang="en-US" dirty="0" err="1"/>
              <a:t>jupyter</a:t>
            </a:r>
            <a:r>
              <a:rPr lang="en-US" dirty="0"/>
              <a:t> notebooks without explicit calls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25908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42900" y="60768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%matplotlib inline%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42900" y="35241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plt.plot(x, y)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42900" y="5228738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plt.savefig(“test.png”)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42900" y="43434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plt.show()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737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labels and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plt.xlabel</a:t>
            </a:r>
            <a:r>
              <a:rPr lang="en-US" dirty="0"/>
              <a:t> : Label on x-axis</a:t>
            </a:r>
          </a:p>
          <a:p>
            <a:r>
              <a:rPr lang="en-US" dirty="0" err="1"/>
              <a:t>plt.ylabel</a:t>
            </a:r>
            <a:r>
              <a:rPr lang="en-US" dirty="0"/>
              <a:t> : Label on y-axis</a:t>
            </a:r>
          </a:p>
          <a:p>
            <a:r>
              <a:rPr lang="en-US" dirty="0" err="1"/>
              <a:t>plt.title</a:t>
            </a:r>
            <a:r>
              <a:rPr lang="en-US" dirty="0"/>
              <a:t> : Title on plot</a:t>
            </a:r>
          </a:p>
          <a:p>
            <a:endParaRPr lang="en-US" dirty="0"/>
          </a:p>
          <a:p>
            <a:r>
              <a:rPr lang="en-US" dirty="0" err="1"/>
              <a:t>plt.grid</a:t>
            </a:r>
            <a:r>
              <a:rPr lang="en-US" dirty="0"/>
              <a:t> = true # Start grid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517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plot options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x axis label</a:t>
            </a:r>
          </a:p>
          <a:p>
            <a:pPr lvl="1"/>
            <a:r>
              <a:rPr lang="en-US" dirty="0" err="1" smtClean="0"/>
              <a:t>plt.xlabel</a:t>
            </a:r>
            <a:r>
              <a:rPr lang="en-US" dirty="0" smtClean="0"/>
              <a:t>(“&lt;x label&gt;”)</a:t>
            </a:r>
          </a:p>
          <a:p>
            <a:r>
              <a:rPr lang="en-US" dirty="0" smtClean="0"/>
              <a:t>To set y axis label</a:t>
            </a:r>
            <a:endParaRPr lang="en-US" dirty="0"/>
          </a:p>
          <a:p>
            <a:pPr lvl="1"/>
            <a:r>
              <a:rPr lang="en-US" dirty="0" err="1" smtClean="0"/>
              <a:t>plt.ylabel</a:t>
            </a:r>
            <a:r>
              <a:rPr lang="en-US" dirty="0" smtClean="0"/>
              <a:t>(“&lt;y label&gt;”)</a:t>
            </a:r>
            <a:endParaRPr lang="en-US" dirty="0"/>
          </a:p>
          <a:p>
            <a:r>
              <a:rPr lang="en-US" dirty="0" smtClean="0"/>
              <a:t>To set title on plot</a:t>
            </a:r>
          </a:p>
          <a:p>
            <a:pPr lvl="1"/>
            <a:r>
              <a:rPr lang="en-US" dirty="0" err="1" smtClean="0"/>
              <a:t>plt.title</a:t>
            </a:r>
            <a:r>
              <a:rPr lang="en-US" dirty="0" smtClean="0"/>
              <a:t>(“&lt;title&gt;”)</a:t>
            </a:r>
          </a:p>
          <a:p>
            <a:r>
              <a:rPr lang="en-US" dirty="0" smtClean="0"/>
              <a:t>To turn grid on/off plot</a:t>
            </a:r>
            <a:endParaRPr lang="en-US" dirty="0"/>
          </a:p>
          <a:p>
            <a:pPr lvl="1"/>
            <a:r>
              <a:rPr lang="en-US" dirty="0" err="1" smtClean="0"/>
              <a:t>plt.grid</a:t>
            </a:r>
            <a:r>
              <a:rPr lang="en-US" dirty="0" smtClean="0"/>
              <a:t>(&lt;True/False&gt;)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08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Simple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t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np.arange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(0.0, 2.0, 0.01)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s = 1 +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np.sin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(2*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np.pi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*t)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(t, s)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('time (s)’)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('voltage (mV)’)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(‘Sine wave’)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plt.grid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(True)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CA3C5FF-E631-DB47-9BD4-77D5F5C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9" y="2438400"/>
            <a:ext cx="5546129" cy="41417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1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1BCB3E-082E-B740-A3A8-54E8CB17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subplots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D9A606-AB8E-8844-A58D-4C21536A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Matplotlib</a:t>
            </a:r>
            <a:r>
              <a:rPr lang="en-US" dirty="0"/>
              <a:t> allows us to create subplots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8DEC92-C9C7-8842-A64A-FBBB5E8C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26A2AD-A173-204A-89BF-E6910C78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34E588BC-B922-AC44-9382-638D7F041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47321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Create two subplots sharing y axis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 ax2)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sharey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ax1.plot(x1, y1, '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ko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ax2.plot(x2, y2, 'r.-')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ax2.set(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='time (s)',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='Undamped')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9739CED-0D5F-6340-B54E-83106330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125380"/>
            <a:ext cx="5137150" cy="35903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9086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85794C-132D-F44A-8CE5-76F6BBCA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Versus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4FCFD9-7E23-984A-BF5E-F1BB1A3B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figure object is the entire plot</a:t>
            </a:r>
          </a:p>
          <a:p>
            <a:r>
              <a:rPr lang="en-US" dirty="0"/>
              <a:t>Typically used if we want to save the figure</a:t>
            </a:r>
          </a:p>
          <a:p>
            <a:r>
              <a:rPr lang="en-US" dirty="0"/>
              <a:t>The axes represent the plots</a:t>
            </a:r>
          </a:p>
          <a:p>
            <a:r>
              <a:rPr lang="en-US" dirty="0"/>
              <a:t>We can have more than one (subplots)</a:t>
            </a:r>
          </a:p>
          <a:p>
            <a:endParaRPr lang="en-US" dirty="0"/>
          </a:p>
          <a:p>
            <a:r>
              <a:rPr lang="en-US" dirty="0"/>
              <a:t>Here’s how we get one: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than one</a:t>
            </a:r>
            <a:r>
              <a:rPr lang="en-US" dirty="0">
                <a:sym typeface="Wingdings" pitchFamily="2" charset="2"/>
              </a:rPr>
              <a:t> (subplots)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E1F343-D83F-5341-9D5F-FD922D5E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42F0CF-A37D-F64E-846B-CB0D47C1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ED113431-4644-3440-8AF8-D940A5A5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fig,ax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 # Just one plot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7959BBA8-6A88-2F4B-AE7E-130A8FB5F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18" y="53340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(ax1,ax2)	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(2) #Two subplots</a:t>
            </a:r>
          </a:p>
        </p:txBody>
      </p:sp>
    </p:spTree>
    <p:extLst>
      <p:ext uri="{BB962C8B-B14F-4D97-AF65-F5344CB8AC3E}">
        <p14:creationId xmlns="" xmlns:p14="http://schemas.microsoft.com/office/powerpoint/2010/main" val="336804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Voltage vs Time using 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</a:p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numpy as np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(0.0, 2.0, 0.01)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1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(2*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*t)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(t, s)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('time (s)’)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('voltage (mV)’)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(‘Sine wave’)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test.png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1" y="28956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094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subplot()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Undamped vs Damped oscillations using subplot():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7831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x1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(0, 2, 0.01)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x2 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(0, 5, 0.05)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y1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y2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np.multiply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np.exp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(-x2),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x2))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1,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figsize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=(10.24,7.68))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plt.subplots_adjust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0.3,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(2,1,1)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(x1, y1, color = "r")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("Undamped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(x2, y2)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("matplotlib2.png")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00" t="6215" r="7539" b="2881"/>
          <a:stretch/>
        </p:blipFill>
        <p:spPr>
          <a:xfrm>
            <a:off x="4762500" y="2934131"/>
            <a:ext cx="4319588" cy="33904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110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colors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area 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1371600"/>
            <a:ext cx="3602038" cy="27272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364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Visualization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 Many different packages and options.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150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numbers using scatter():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Now, notice the difference in the scatter plot (looks better)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colors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area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18" y="1426557"/>
            <a:ext cx="3533482" cy="26882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848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[4, 11, 5.5, 6, 4, 4.5, 6.3, 8.1]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len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(y)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range(N)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width = 1/1.5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plt.bar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y, width, color="blue")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460500"/>
            <a:ext cx="2996623" cy="2273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443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pie()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labels = 'Apples', 'Oranges', 'Strawberries', 'Blueberries'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[10, 30, 45, 15]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plt.pie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labels=labels,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autopct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="%1.1f%%")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(“Fruits in the basket”)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3505200"/>
            <a:ext cx="3817938" cy="26945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884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Seaborn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Seaborn</a:t>
            </a:r>
            <a:endParaRPr lang="en-US" sz="2000" b="1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61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8FAA7B-BA09-3F43-93A6-9D8985CB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: pretty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B56519-A331-A942-BE58-C6C4230E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graphs are powerful but not very beautiful.</a:t>
            </a:r>
          </a:p>
          <a:p>
            <a:r>
              <a:rPr lang="en-US" dirty="0" err="1"/>
              <a:t>Seaborn</a:t>
            </a:r>
            <a:r>
              <a:rPr lang="en-US" dirty="0"/>
              <a:t> makes some pretty plots</a:t>
            </a:r>
          </a:p>
          <a:p>
            <a:r>
              <a:rPr lang="en-US" dirty="0"/>
              <a:t>Based on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/>
              <a:t>Allows a number of aesthetic </a:t>
            </a:r>
            <a:r>
              <a:rPr lang="en-US" dirty="0" err="1"/>
              <a:t>parametres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8223CB-A843-9442-A46F-FC829D51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3E4FDB-1AEF-9243-ABF2-43EE2616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167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pretty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graphs are powerful but not very </a:t>
            </a:r>
            <a:r>
              <a:rPr lang="en-US" dirty="0" smtClean="0"/>
              <a:t>beautiful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</a:t>
            </a:r>
            <a:r>
              <a:rPr lang="en-US" dirty="0"/>
              <a:t>makes some </a:t>
            </a:r>
            <a:r>
              <a:rPr lang="en-US" dirty="0" smtClean="0"/>
              <a:t>pretty </a:t>
            </a:r>
            <a:r>
              <a:rPr lang="en-US" dirty="0"/>
              <a:t>plots</a:t>
            </a:r>
          </a:p>
          <a:p>
            <a:r>
              <a:rPr lang="en-US" dirty="0" smtClean="0"/>
              <a:t>It is based </a:t>
            </a:r>
            <a:r>
              <a:rPr lang="en-US" dirty="0"/>
              <a:t>on </a:t>
            </a:r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It allows </a:t>
            </a:r>
            <a:r>
              <a:rPr lang="en-US" dirty="0"/>
              <a:t>a number of aesthetic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website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https://seaborn.pydata.org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needs to be imported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35622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seaborn as sns 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394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9C6121A-4DE3-DE4F-B7C7-A96A46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714355"/>
            <a:ext cx="5691188" cy="3761474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seaborn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sns.set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sns.heatmap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(flights,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annot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fmt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="d", linewidths=.5, ax=ax)</a:t>
            </a:r>
          </a:p>
        </p:txBody>
      </p:sp>
    </p:spTree>
    <p:extLst>
      <p:ext uri="{BB962C8B-B14F-4D97-AF65-F5344CB8AC3E}">
        <p14:creationId xmlns="" xmlns:p14="http://schemas.microsoft.com/office/powerpoint/2010/main" val="423555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time series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# Plot the response with standard error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sns.tsplot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(data=gammas, time="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timepoint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  condition="ROI", value="BOLD signal")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2225374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284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Lengthier code in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70898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fig, 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plt.subplots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rects1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color='r’,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men_std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rects2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+ width,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color='y’,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women_std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ax.set_xticks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+ width / 2)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ax.legend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((rects1[0], rects2[0]), ('Men', 'Women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'))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90" y="3887568"/>
            <a:ext cx="3114420" cy="25262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616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Condensed shorter code in </a:t>
            </a:r>
            <a:r>
              <a:rPr lang="en-US" dirty="0" err="1" smtClean="0"/>
              <a:t>seaborn</a:t>
            </a:r>
            <a:r>
              <a:rPr lang="en-US" dirty="0" smtClean="0"/>
              <a:t> for the same 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sns.barplot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(x="day", y="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", hue="sex", data=tips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6" y="2667000"/>
            <a:ext cx="4306814" cy="3097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900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</a:t>
            </a:r>
            <a:r>
              <a:rPr lang="en-US" dirty="0" smtClean="0">
                <a:ea typeface="ＭＳ Ｐゴシック"/>
                <a:cs typeface="ＭＳ Ｐゴシック"/>
              </a:rPr>
              <a:t>visualization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Introduction to different </a:t>
            </a:r>
            <a:r>
              <a:rPr lang="en-US" dirty="0">
                <a:ea typeface="ＭＳ Ｐゴシック"/>
                <a:cs typeface="ＭＳ Ｐゴシック"/>
              </a:rPr>
              <a:t>packages and </a:t>
            </a:r>
            <a:r>
              <a:rPr lang="en-US" dirty="0" smtClean="0">
                <a:ea typeface="ＭＳ Ｐゴシック"/>
                <a:cs typeface="ＭＳ Ｐゴシック"/>
              </a:rPr>
              <a:t>available options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ea typeface="ＭＳ Ｐゴシック"/>
              </a:rPr>
              <a:t>pandas</a:t>
            </a: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</a:rPr>
              <a:t>seaborn</a:t>
            </a:r>
            <a:endParaRPr lang="en-US" dirty="0" smtClean="0">
              <a:ea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ggplot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Comparison on a few statistical graphs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8985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Take a look at the </a:t>
            </a:r>
            <a:r>
              <a:rPr lang="en-US" dirty="0" err="1" smtClean="0"/>
              <a:t>tips.csv</a:t>
            </a:r>
            <a:r>
              <a:rPr lang="en-US" dirty="0" smtClean="0"/>
              <a:t> dataset (used in example below)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19" t="-1052" r="219" b="34515"/>
          <a:stretch/>
        </p:blipFill>
        <p:spPr>
          <a:xfrm>
            <a:off x="1714500" y="1828800"/>
            <a:ext cx="5803900" cy="434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51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y="tip", data = tips, color="g", marker="+")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09" y="3544217"/>
            <a:ext cx="4040982" cy="30359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8099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 = 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 = "tip", data = tips, marker = "+",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scatter_kws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"green"},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line_kws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"red", "linewidth" : 4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36" y="3804671"/>
            <a:ext cx="3605928" cy="27548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028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9C6121A-4DE3-DE4F-B7C7-A96A46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714355"/>
            <a:ext cx="5691188" cy="37614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seaborn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sns.set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sns.heatmap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(flights,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annot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fmt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="d", linewidths=.5, ax=ax)</a:t>
            </a:r>
          </a:p>
        </p:txBody>
      </p:sp>
    </p:spTree>
    <p:extLst>
      <p:ext uri="{BB962C8B-B14F-4D97-AF65-F5344CB8AC3E}">
        <p14:creationId xmlns="" xmlns:p14="http://schemas.microsoft.com/office/powerpoint/2010/main" val="4235558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time series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# Plot the response with standard error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sns.tsplot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(data=gammas, time="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timepoint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  condition="ROI", value="BOLD signal")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2225374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28483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ggplot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508681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ggplot</a:t>
            </a:r>
            <a:endParaRPr lang="en-US" sz="2000" b="1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598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package is a very popular graphics package</a:t>
            </a:r>
          </a:p>
          <a:p>
            <a:r>
              <a:rPr lang="en-US" dirty="0"/>
              <a:t>Based on ggplot2 package in R</a:t>
            </a:r>
            <a:endParaRPr lang="en-US" u="sng" dirty="0"/>
          </a:p>
          <a:p>
            <a:r>
              <a:rPr lang="en-US" dirty="0"/>
              <a:t>Provides very readable graphics</a:t>
            </a:r>
          </a:p>
          <a:p>
            <a:r>
              <a:rPr lang="en-US" dirty="0"/>
              <a:t>Has a ‘grammar’ to describe graph</a:t>
            </a:r>
          </a:p>
          <a:p>
            <a:r>
              <a:rPr lang="en-US" dirty="0"/>
              <a:t>Excels at graphing complex data sets</a:t>
            </a:r>
          </a:p>
          <a:p>
            <a:r>
              <a:rPr lang="en-US" dirty="0"/>
              <a:t>Mastering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/>
              <a:t> can be ‘challenging’ </a:t>
            </a:r>
            <a:r>
              <a:rPr lang="en-US" dirty="0">
                <a:sym typeface="Wingdings"/>
              </a:rPr>
              <a:t> </a:t>
            </a:r>
          </a:p>
          <a:p>
            <a:r>
              <a:rPr lang="en-US" dirty="0">
                <a:sym typeface="Wingdings"/>
              </a:rPr>
              <a:t>Recommended book : “ggplot2: Elegant Graphics for Data Analysis”</a:t>
            </a:r>
          </a:p>
          <a:p>
            <a:r>
              <a:rPr lang="en-US" dirty="0">
                <a:hlinkClick r:id="rId2"/>
              </a:rPr>
              <a:t>http://www.ling.upenn.edu/~joseff/rstudy/summer2010_ggplot2_intro.html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783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6800"/>
            <a:ext cx="3175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200400"/>
            <a:ext cx="7482214" cy="3251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79" y="883886"/>
            <a:ext cx="3746674" cy="23416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927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4679950" cy="5643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 # Error: No layers in plot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try a different layer 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25" y="1316924"/>
            <a:ext cx="3101963" cy="2165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12" y="4021322"/>
            <a:ext cx="3320935" cy="23182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1881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Example: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831993"/>
            <a:ext cx="4724400" cy="5686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Error: no layers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wow!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another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1219200"/>
            <a:ext cx="3228199" cy="2253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85" y="3864725"/>
            <a:ext cx="3145021" cy="21954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023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Pandas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22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>
                <a:ea typeface="ＭＳ Ｐゴシック"/>
              </a:rPr>
              <a:t>Pandas</a:t>
            </a: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Matplotlib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ggplot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732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(data,  aesthetics,   layers)</a:t>
            </a:r>
          </a:p>
          <a:p>
            <a:r>
              <a:rPr lang="en-US" dirty="0"/>
              <a:t>Data: data frame, vector, etc.</a:t>
            </a:r>
          </a:p>
          <a:p>
            <a:r>
              <a:rPr lang="en-US" dirty="0"/>
              <a:t>Aesthetics (</a:t>
            </a:r>
            <a:r>
              <a:rPr lang="en-US" dirty="0" err="1"/>
              <a:t>aes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 position / x-y position  / shape / color</a:t>
            </a:r>
          </a:p>
          <a:p>
            <a:r>
              <a:rPr lang="en-US" dirty="0"/>
              <a:t>Layers </a:t>
            </a:r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bars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922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general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Syntax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Involves Data, Aesthetics and Layers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  <a:cs typeface="Courier New" panose="02070309020205020404" pitchFamily="49" charset="0"/>
              </a:rPr>
              <a:t>ggplot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/>
              <a:t>(data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, layers</a:t>
            </a:r>
            <a:r>
              <a:rPr lang="en-US" dirty="0"/>
              <a:t>)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can be </a:t>
            </a:r>
            <a:r>
              <a:rPr lang="en-US" dirty="0" err="1" smtClean="0"/>
              <a:t>DataFrame</a:t>
            </a:r>
            <a:r>
              <a:rPr lang="en-US" dirty="0"/>
              <a:t>, vector, etc.</a:t>
            </a:r>
          </a:p>
          <a:p>
            <a:r>
              <a:rPr lang="en-US" dirty="0" err="1" smtClean="0"/>
              <a:t>aes</a:t>
            </a:r>
            <a:endParaRPr lang="en-US" dirty="0"/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dirty="0"/>
              <a:t>position / x-y position </a:t>
            </a:r>
            <a:r>
              <a:rPr lang="en-US" dirty="0" smtClean="0"/>
              <a:t>/ </a:t>
            </a:r>
            <a:r>
              <a:rPr lang="en-US" dirty="0"/>
              <a:t>shape / color</a:t>
            </a:r>
          </a:p>
          <a:p>
            <a:r>
              <a:rPr lang="en-US" dirty="0"/>
              <a:t>l</a:t>
            </a:r>
            <a:r>
              <a:rPr lang="en-US" dirty="0" smtClean="0"/>
              <a:t>ayers</a:t>
            </a:r>
            <a:endParaRPr lang="en-US" dirty="0"/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</a:t>
            </a:r>
            <a:r>
              <a:rPr lang="en-US" dirty="0" smtClean="0"/>
              <a:t>bars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1238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example of point and line plots: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3405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example of point and line plots (w/ variable assignment)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 =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g1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g2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991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Graphs / </a:t>
            </a:r>
            <a:r>
              <a:rPr lang="en-US" dirty="0" err="1">
                <a:ea typeface="ＭＳ Ｐゴシック"/>
                <a:cs typeface="ＭＳ Ｐゴシック"/>
              </a:rPr>
              <a:t>ggplot-qplot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Exploring graphing with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30 minutes</a:t>
            </a: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 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9.3-ggplot1.md   (</a:t>
            </a:r>
            <a:r>
              <a:rPr lang="en-US" b="1" dirty="0" err="1">
                <a:ea typeface="ＭＳ Ｐゴシック"/>
                <a:cs typeface="ＭＳ Ｐゴシック"/>
              </a:rPr>
              <a:t>qplot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  <a:endParaRPr lang="en-US" b="1" dirty="0">
              <a:ea typeface="ＭＳ Ｐゴシック"/>
            </a:endParaRP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9.4-ggplot2.md   (</a:t>
            </a:r>
            <a:r>
              <a:rPr lang="en-US" b="1" dirty="0" err="1">
                <a:ea typeface="ＭＳ Ｐゴシック"/>
                <a:cs typeface="ＭＳ Ｐゴシック"/>
              </a:rPr>
              <a:t>ggplot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47882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Statistical Graphs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Examples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Statistical Graphs</a:t>
            </a:r>
          </a:p>
        </p:txBody>
      </p:sp>
    </p:spTree>
    <p:extLst>
      <p:ext uri="{BB962C8B-B14F-4D97-AF65-F5344CB8AC3E}">
        <p14:creationId xmlns="" xmlns:p14="http://schemas.microsoft.com/office/powerpoint/2010/main" val="2433365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22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quick way to visualize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number</a:t>
                      </a:r>
                      <a:r>
                        <a:rPr lang="en-US" baseline="0" dirty="0"/>
                        <a:t> of data points that fall into intervals (bins)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of frequency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r>
                        <a:rPr lang="en-US" baseline="0" dirty="0"/>
                        <a:t>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Smoothed version of histogram.</a:t>
                      </a:r>
                      <a:br>
                        <a:rPr lang="en-US" dirty="0"/>
                      </a:br>
                      <a:r>
                        <a:rPr lang="en-US" dirty="0"/>
                        <a:t>(Kernel</a:t>
                      </a:r>
                      <a:r>
                        <a:rPr lang="en-US" baseline="0" dirty="0"/>
                        <a:t> Density Estimate)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0985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225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Boxplot displays 5 measures : min, Q1, Q2 (median), Q3, max</a:t>
            </a:r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1.5 times IQR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Income data (sorted): </a:t>
            </a:r>
            <a:br>
              <a:rPr lang="en-US" dirty="0"/>
            </a:br>
            <a:r>
              <a:rPr lang="en-US" dirty="0"/>
              <a:t>[22k, 25k, 30k, 35k, 40k, 42k, 45k, 50k, 55k, 60k, 65k, 70k]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556" t="11731" r="5556" b="12612"/>
          <a:stretch/>
        </p:blipFill>
        <p:spPr>
          <a:xfrm>
            <a:off x="2001882" y="3179762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12290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Boxplot displays 5 measures : min, Q1, Q2 (median), Q3, </a:t>
            </a:r>
            <a:r>
              <a:rPr lang="en-US" dirty="0" smtClean="0"/>
              <a:t>max</a:t>
            </a:r>
          </a:p>
          <a:p>
            <a:r>
              <a:rPr lang="en-US" dirty="0" smtClean="0"/>
              <a:t>Q1, Q2, Q3 are the first, second and third quartiles</a:t>
            </a:r>
            <a:endParaRPr lang="en-US" dirty="0"/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</a:t>
            </a:r>
            <a:r>
              <a:rPr lang="en-US" dirty="0" smtClean="0"/>
              <a:t>usually 1.5 </a:t>
            </a:r>
            <a:r>
              <a:rPr lang="en-US" dirty="0"/>
              <a:t>times </a:t>
            </a:r>
            <a:r>
              <a:rPr lang="en-US" dirty="0" smtClean="0"/>
              <a:t>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556" t="11731" r="5556" b="12612"/>
          <a:stretch/>
        </p:blipFill>
        <p:spPr>
          <a:xfrm>
            <a:off x="2582091" y="3124200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="" xmlns:p14="http://schemas.microsoft.com/office/powerpoint/2010/main" val="692983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(R)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452431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boxplot(income)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bp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stats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[,1]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[1,] 22.0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[2,] 32.5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[3,] 43.5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[4,] 57.5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[5,] 70.0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endParaRPr lang="is-I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2000181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56960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50F77F-044B-1441-960D-58899733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E684FD-17C0-9345-ADD4-A1F0FBA6A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built–in visualization.</a:t>
            </a:r>
          </a:p>
          <a:p>
            <a:pPr lvl="1"/>
            <a:r>
              <a:rPr lang="en-US" dirty="0"/>
              <a:t>Basically aliases similar functionality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Good for representing plots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do things like add labels, etc through </a:t>
            </a:r>
            <a:r>
              <a:rPr lang="en-US" dirty="0" err="1" smtClean="0"/>
              <a:t>matplotlib.pyplot</a:t>
            </a:r>
            <a:endParaRPr lang="en-US" dirty="0" smtClean="0"/>
          </a:p>
          <a:p>
            <a:r>
              <a:rPr lang="en-US" dirty="0" smtClean="0"/>
              <a:t>“pandas” website - </a:t>
            </a:r>
            <a:r>
              <a:rPr lang="en-US" dirty="0" smtClean="0">
                <a:hlinkClick r:id="rId2"/>
              </a:rPr>
              <a:t>https://pandas.pydata.org/pandas-docs/stable/visualization.html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0FF57C3-DC7C-794B-99CB-406E647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30FB97-8CE3-FA46-B0A4-1A1DEFE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35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(Python)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2000" b="1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624" t="18972" r="6875" b="22792"/>
          <a:stretch/>
        </p:blipFill>
        <p:spPr>
          <a:xfrm>
            <a:off x="4433888" y="4129591"/>
            <a:ext cx="4343400" cy="25146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039685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Boxplot for income </a:t>
            </a:r>
            <a:r>
              <a:rPr lang="en-US" dirty="0"/>
              <a:t>data (sorted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22k, 25k, 30k, 35k, 40k, 42k, 45k, 50k, 55k, 60k, 65k, 70k]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4650" y="1799303"/>
            <a:ext cx="8763000" cy="477053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([22, 25, 30, 35, 40, 42, 45, 50, 55, 60, 65, 70])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("Boxplots")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("salaries(thousands)")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(1, 2, 2)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sns.set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(data = 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3099525"/>
            <a:ext cx="4508500" cy="3377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3429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hist</a:t>
            </a:r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(income)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133600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104581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352332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pandas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(salaries, </a:t>
            </a:r>
            <a:r>
              <a:rPr lang="en-US" sz="1800" dirty="0" err="1">
                <a:solidFill>
                  <a:srgbClr val="737FB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rwidth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0.7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664899"/>
            <a:ext cx="4613206" cy="30432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584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Histogram for </a:t>
            </a:r>
            <a:r>
              <a:rPr lang="en-US" dirty="0" err="1" smtClean="0"/>
              <a:t>np.random.randn</a:t>
            </a:r>
            <a:r>
              <a:rPr lang="en-US" dirty="0" smtClean="0"/>
              <a:t>() data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(1500)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("Histograms")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bins=10)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(2, 1, 2)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sns.distplot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color = "r", bins = 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20" y="1505079"/>
            <a:ext cx="3033218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41" y="3962400"/>
            <a:ext cx="3100098" cy="23893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1059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317009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bills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"bill amount"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"tip"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(bills, tips)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9" y="3561217"/>
            <a:ext cx="4574399" cy="31523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2052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Examples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Statistics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Examples</a:t>
            </a:r>
          </a:p>
        </p:txBody>
      </p:sp>
    </p:spTree>
    <p:extLst>
      <p:ext uri="{BB962C8B-B14F-4D97-AF65-F5344CB8AC3E}">
        <p14:creationId xmlns="" xmlns:p14="http://schemas.microsoft.com/office/powerpoint/2010/main" val="2138487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Plots: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295400"/>
            <a:ext cx="8763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rects1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color='r’,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rects2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color='y’,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add some text for labels, title and axes ticks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ax.set_xticks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 / 2)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ax.legend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((rects1[0], rects2[0]), ('Men', 'Women'))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07" y="3721541"/>
            <a:ext cx="3866640" cy="31364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968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38B346-DBBF-294B-A38C-FF8EED3F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r>
              <a:rPr lang="en-US" dirty="0"/>
              <a:t>: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F4AF11-EB69-E94E-8F9D-599DD824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is easier!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2404B43-A025-8C44-8F1C-FC12447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3A7C8E-D5E5-2F4C-9FBA-BA6A2AF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E130721F-4721-D94E-BDB1-D4DBBD639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sns.barplot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(x="day", y="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total_bill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", hue="sex", data=tips)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25" y="2247064"/>
            <a:ext cx="6048375" cy="43505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38214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intro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 to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</a:t>
            </a:r>
            <a:r>
              <a:rPr lang="en-US" dirty="0" smtClean="0">
                <a:ea typeface="ＭＳ Ｐゴシック"/>
                <a:cs typeface="ＭＳ Ｐゴシック"/>
              </a:rPr>
              <a:t>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6.1-matplotlibIntro.ipynb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253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Bar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A037724-ABC9-7042-8B34-9C68862D2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533536"/>
            <a:ext cx="5848350" cy="3963574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df.groupby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plt.xticks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(rotation=0)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('Average Arrival Delay')</a:t>
            </a:r>
          </a:p>
        </p:txBody>
      </p:sp>
    </p:spTree>
    <p:extLst>
      <p:ext uri="{BB962C8B-B14F-4D97-AF65-F5344CB8AC3E}">
        <p14:creationId xmlns="" xmlns:p14="http://schemas.microsoft.com/office/powerpoint/2010/main" val="1186458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cars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r>
              <a:rPr lang="en-US" dirty="0" smtClean="0">
                <a:ea typeface="ＭＳ Ｐゴシック"/>
                <a:cs typeface="ＭＳ Ｐゴシック"/>
              </a:rPr>
              <a:t> and </a:t>
            </a:r>
            <a:r>
              <a:rPr lang="en-US" dirty="0" err="1" smtClean="0">
                <a:ea typeface="ＭＳ Ｐゴシック"/>
                <a:cs typeface="ＭＳ Ｐゴシック"/>
              </a:rPr>
              <a:t>seaborn</a:t>
            </a:r>
            <a:r>
              <a:rPr lang="en-US" dirty="0" smtClean="0">
                <a:ea typeface="ＭＳ Ｐゴシック"/>
                <a:cs typeface="ＭＳ Ｐゴシック"/>
              </a:rPr>
              <a:t> by exploration of the cars dataset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20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6.2-matplotlibCars.ipynb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31695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0C3808-1392-354F-AF70-6211BF8F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57A88C-F336-AD4F-B989-593F5046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CE889B-17A8-634F-B84D-8D512DC3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417D8C0-9A5C-3142-B3B5-00B4A0CA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479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andas visualization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df.groupby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figsize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(rotation=0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('Average Arrival Delay')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="" xmlns:a16="http://schemas.microsoft.com/office/drawing/2014/main" id="{9A037724-ABC9-7042-8B34-9C68862D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3026422"/>
            <a:ext cx="4783367" cy="324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9423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Matplotlib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113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 err="1">
                <a:ea typeface="ＭＳ Ｐゴシック"/>
              </a:rPr>
              <a:t>Matplotlib</a:t>
            </a:r>
            <a:endParaRPr lang="en-US" sz="2000" b="1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>
                <a:ea typeface="ＭＳ Ｐゴシック"/>
              </a:rPr>
              <a:t>ggplot2</a:t>
            </a:r>
          </a:p>
        </p:txBody>
      </p:sp>
    </p:spTree>
    <p:extLst>
      <p:ext uri="{BB962C8B-B14F-4D97-AF65-F5344CB8AC3E}">
        <p14:creationId xmlns="" xmlns:p14="http://schemas.microsoft.com/office/powerpoint/2010/main" val="22640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is python’s native plotting library</a:t>
            </a:r>
          </a:p>
          <a:p>
            <a:r>
              <a:rPr lang="en-US" dirty="0"/>
              <a:t>Powerful, with lots of options</a:t>
            </a:r>
          </a:p>
          <a:p>
            <a:r>
              <a:rPr lang="en-US" dirty="0"/>
              <a:t>Not necessarily focused on aesthetics</a:t>
            </a:r>
          </a:p>
          <a:p>
            <a:r>
              <a:rPr lang="en-US" dirty="0"/>
              <a:t>Import like this: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show inside </a:t>
            </a:r>
            <a:r>
              <a:rPr lang="en-US" dirty="0" err="1"/>
              <a:t>jupyter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Saving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C0303501-EF6D-5845-8A82-D75DA8891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" y="25908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660AC19A-C670-6443-A75D-E113C597B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9365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%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inline%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212A598-4EEA-2F49-A9CD-F2A255D9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" y="527733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’)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3813876"/>
      </p:ext>
    </p:extLst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379178</TotalTime>
  <Words>2499</Words>
  <Application>Microsoft Macintosh PowerPoint</Application>
  <PresentationFormat>Custom</PresentationFormat>
  <Paragraphs>641</Paragraphs>
  <Slides>61</Slides>
  <Notes>16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LPc_New</vt:lpstr>
      <vt:lpstr>Python : Visualization</vt:lpstr>
      <vt:lpstr>Lesson Objectives</vt:lpstr>
      <vt:lpstr>Lesson Objectives</vt:lpstr>
      <vt:lpstr>Pandas Visualization</vt:lpstr>
      <vt:lpstr>Pandas Visualization</vt:lpstr>
      <vt:lpstr>Pandas Bar plot</vt:lpstr>
      <vt:lpstr>Pandas visualization</vt:lpstr>
      <vt:lpstr>Matplotlib</vt:lpstr>
      <vt:lpstr>Matplotlib</vt:lpstr>
      <vt:lpstr>Performing and Showing plot</vt:lpstr>
      <vt:lpstr>Matplotlib plots</vt:lpstr>
      <vt:lpstr>Plot labels and options</vt:lpstr>
      <vt:lpstr>Matplotlib plot options</vt:lpstr>
      <vt:lpstr>Matplotlib Simple Example</vt:lpstr>
      <vt:lpstr>Matplotlib subplots</vt:lpstr>
      <vt:lpstr>Figure Versus Axes</vt:lpstr>
      <vt:lpstr>Matplotlib – plot()</vt:lpstr>
      <vt:lpstr>Matplotlib – subplot()</vt:lpstr>
      <vt:lpstr>Matplotlib – scatter()</vt:lpstr>
      <vt:lpstr>Matplotlib – scatter()</vt:lpstr>
      <vt:lpstr>Matplotlib – bar()</vt:lpstr>
      <vt:lpstr>Matplotlib – pie()</vt:lpstr>
      <vt:lpstr>Seaborn</vt:lpstr>
      <vt:lpstr>Seaborn: pretty graphs</vt:lpstr>
      <vt:lpstr>Seaborn pretty plots</vt:lpstr>
      <vt:lpstr>Seaborn Heatmap</vt:lpstr>
      <vt:lpstr>Seaborn time series plot</vt:lpstr>
      <vt:lpstr>Seaborn – barplot() - Ease of use</vt:lpstr>
      <vt:lpstr>Seaborn – barplot() - Ease of use</vt:lpstr>
      <vt:lpstr>Seaborn – regplot()</vt:lpstr>
      <vt:lpstr>Seaborn – regplot()</vt:lpstr>
      <vt:lpstr>Seaborn – regplot()</vt:lpstr>
      <vt:lpstr>Seaborn Heatmap</vt:lpstr>
      <vt:lpstr>Seaborn time series plot</vt:lpstr>
      <vt:lpstr>ggplot</vt:lpstr>
      <vt:lpstr>ggplot</vt:lpstr>
      <vt:lpstr>ggplot examples</vt:lpstr>
      <vt:lpstr>ggplot Quick Example</vt:lpstr>
      <vt:lpstr>ggplot Quick Example: Layers</vt:lpstr>
      <vt:lpstr>ggplot Syntax</vt:lpstr>
      <vt:lpstr>Ggplot – general syntax</vt:lpstr>
      <vt:lpstr>Ggplot point and line plots</vt:lpstr>
      <vt:lpstr>Ggplot point and line plots</vt:lpstr>
      <vt:lpstr>Lab: Graphs / ggplot-qplot</vt:lpstr>
      <vt:lpstr>Statistical Graphs</vt:lpstr>
      <vt:lpstr>Visualizing Data</vt:lpstr>
      <vt:lpstr>Boxplot / Box-and-Whisker Plot</vt:lpstr>
      <vt:lpstr>Boxplot / Box-and-Whisker Plot</vt:lpstr>
      <vt:lpstr>BoxPlot : Sample Code (R)</vt:lpstr>
      <vt:lpstr>BoxPlot : Sample Code (Python)</vt:lpstr>
      <vt:lpstr>Boxplot / Box-and-Whisker Plot</vt:lpstr>
      <vt:lpstr>Histogram (R)</vt:lpstr>
      <vt:lpstr>Histogram (Python)</vt:lpstr>
      <vt:lpstr>Histograms</vt:lpstr>
      <vt:lpstr>Scatter Plot (Python)</vt:lpstr>
      <vt:lpstr>Examples</vt:lpstr>
      <vt:lpstr>Bar Plots: Matplotlib</vt:lpstr>
      <vt:lpstr>Barplot: Seaborn</vt:lpstr>
      <vt:lpstr>Lab: matplotlib - intro</vt:lpstr>
      <vt:lpstr>Lab: matplotlib - cars</vt:lpstr>
      <vt:lpstr>Slide 61</vt:lpstr>
    </vt:vector>
  </TitlesOfParts>
  <Company>Elephant Scale LLC &amp; LearningPatterns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User</cp:lastModifiedBy>
  <cp:revision>4354</cp:revision>
  <cp:lastPrinted>2018-04-17T17:07:14Z</cp:lastPrinted>
  <dcterms:created xsi:type="dcterms:W3CDTF">2010-07-13T15:22:01Z</dcterms:created>
  <dcterms:modified xsi:type="dcterms:W3CDTF">2018-08-14T07:47:42Z</dcterms:modified>
</cp:coreProperties>
</file>